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58" r:id="rId4"/>
    <p:sldId id="260" r:id="rId5"/>
    <p:sldId id="256" r:id="rId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77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1082004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2076578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1479817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2688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198872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2329469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991702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3815322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117107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1768896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B8857D9F-717F-43A3-9205-1F22D96BC3EF}" type="datetimeFigureOut">
              <a:rPr lang="zh-CN" altLang="en-US" smtClean="0"/>
              <a:t>2024/4/5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599756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857D9F-717F-43A3-9205-1F22D96BC3EF}" type="datetimeFigureOut">
              <a:rPr lang="zh-CN" altLang="en-US" smtClean="0"/>
              <a:t>2024/4/5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6BEF0-0D7E-4805-94C8-E4C334913C0B}" type="slidenum">
              <a:rPr lang="zh-CN" altLang="en-US" smtClean="0"/>
              <a:t>‹#›</a:t>
            </a:fld>
            <a:endParaRPr lang="zh-CN" altLang="en-US"/>
          </a:p>
        </p:txBody>
      </p:sp>
    </p:spTree>
    <p:extLst>
      <p:ext uri="{BB962C8B-B14F-4D97-AF65-F5344CB8AC3E}">
        <p14:creationId xmlns:p14="http://schemas.microsoft.com/office/powerpoint/2010/main" val="8242828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CA" altLang="zh-CN" dirty="0" err="1" smtClean="0"/>
              <a:t>Efficent</a:t>
            </a:r>
            <a:r>
              <a:rPr lang="en-CA" altLang="zh-CN" dirty="0" smtClean="0"/>
              <a:t> and </a:t>
            </a:r>
            <a:r>
              <a:rPr lang="en-US" altLang="zh-CN" dirty="0" smtClean="0"/>
              <a:t>secure balance for RSU and V2V in </a:t>
            </a:r>
            <a:r>
              <a:rPr lang="en-US" altLang="zh-CN" dirty="0" smtClean="0"/>
              <a:t>VAENTS </a:t>
            </a:r>
            <a:endParaRPr lang="en-CA" altLang="zh-CN" dirty="0"/>
          </a:p>
        </p:txBody>
      </p:sp>
      <p:sp>
        <p:nvSpPr>
          <p:cNvPr id="3" name="内容占位符 2"/>
          <p:cNvSpPr>
            <a:spLocks noGrp="1"/>
          </p:cNvSpPr>
          <p:nvPr>
            <p:ph idx="1"/>
          </p:nvPr>
        </p:nvSpPr>
        <p:spPr>
          <a:xfrm>
            <a:off x="838200" y="5434149"/>
            <a:ext cx="10515600" cy="742814"/>
          </a:xfrm>
        </p:spPr>
        <p:txBody>
          <a:bodyPr>
            <a:normAutofit fontScale="85000" lnSpcReduction="20000"/>
          </a:bodyPr>
          <a:lstStyle/>
          <a:p>
            <a:pPr marL="0" indent="0">
              <a:buNone/>
            </a:pPr>
            <a:r>
              <a:rPr lang="en-US" altLang="zh-CN" dirty="0" smtClean="0"/>
              <a:t>Li </a:t>
            </a:r>
            <a:r>
              <a:rPr lang="en-US" altLang="zh-CN" dirty="0" err="1" smtClean="0"/>
              <a:t>Dongbo</a:t>
            </a:r>
            <a:r>
              <a:rPr lang="en-US" altLang="zh-CN" dirty="0" smtClean="0"/>
              <a:t>(Trevor)</a:t>
            </a:r>
          </a:p>
          <a:p>
            <a:pPr marL="0" indent="0">
              <a:buNone/>
            </a:pPr>
            <a:r>
              <a:rPr lang="en-CA" altLang="zh-CN" dirty="0" smtClean="0"/>
              <a:t>202118010428</a:t>
            </a:r>
          </a:p>
          <a:p>
            <a:pPr marL="0" indent="0">
              <a:buNone/>
            </a:pPr>
            <a:endParaRPr lang="zh-CN" altLang="en-US" dirty="0"/>
          </a:p>
        </p:txBody>
      </p:sp>
      <p:pic>
        <p:nvPicPr>
          <p:cNvPr id="4" name="图片 3" descr="城市街道与高楼大厦的景色&#10;&#10;描述已自动生成">
            <a:extLst>
              <a:ext uri="{FF2B5EF4-FFF2-40B4-BE49-F238E27FC236}">
                <a16:creationId xmlns:a16="http://schemas.microsoft.com/office/drawing/2014/main" id="{95ED5C40-1F5C-ABCC-2E9B-4C4A6B95F756}"/>
              </a:ext>
            </a:extLst>
          </p:cNvPr>
          <p:cNvPicPr>
            <a:picLocks noChangeAspect="1"/>
          </p:cNvPicPr>
          <p:nvPr/>
        </p:nvPicPr>
        <p:blipFill>
          <a:blip r:embed="rId2" cstate="screen">
            <a:extLst>
              <a:ext uri="{BEBA8EAE-BF5A-486C-A8C5-ECC9F3942E4B}">
                <a14:imgProps xmlns:a14="http://schemas.microsoft.com/office/drawing/2010/main">
                  <a14:imgLayer r:embed="rId3">
                    <a14:imgEffect>
                      <a14:colorTemperature colorTemp="4700"/>
                    </a14:imgEffect>
                    <a14:imgEffect>
                      <a14:saturation sat="400000"/>
                    </a14:imgEffect>
                  </a14:imgLayer>
                </a14:imgProps>
              </a:ext>
              <a:ext uri="{28A0092B-C50C-407E-A947-70E740481C1C}">
                <a14:useLocalDpi xmlns:a14="http://schemas.microsoft.com/office/drawing/2010/main"/>
              </a:ext>
            </a:extLst>
          </a:blip>
          <a:srcRect/>
          <a:stretch>
            <a:fillRect/>
          </a:stretch>
        </p:blipFill>
        <p:spPr>
          <a:xfrm>
            <a:off x="5582504" y="2156345"/>
            <a:ext cx="6072116" cy="3821607"/>
          </a:xfrm>
          <a:custGeom>
            <a:avLst/>
            <a:gdLst>
              <a:gd name="connsiteX0" fmla="*/ 0 w 12192000"/>
              <a:gd name="connsiteY0" fmla="*/ 0 h 5652804"/>
              <a:gd name="connsiteX1" fmla="*/ 12192000 w 12192000"/>
              <a:gd name="connsiteY1" fmla="*/ 0 h 5652804"/>
              <a:gd name="connsiteX2" fmla="*/ 12192000 w 12192000"/>
              <a:gd name="connsiteY2" fmla="*/ 5652804 h 5652804"/>
              <a:gd name="connsiteX3" fmla="*/ 0 w 12192000"/>
              <a:gd name="connsiteY3" fmla="*/ 5652804 h 5652804"/>
            </a:gdLst>
            <a:ahLst/>
            <a:cxnLst>
              <a:cxn ang="0">
                <a:pos x="connsiteX0" y="connsiteY0"/>
              </a:cxn>
              <a:cxn ang="0">
                <a:pos x="connsiteX1" y="connsiteY1"/>
              </a:cxn>
              <a:cxn ang="0">
                <a:pos x="connsiteX2" y="connsiteY2"/>
              </a:cxn>
              <a:cxn ang="0">
                <a:pos x="connsiteX3" y="connsiteY3"/>
              </a:cxn>
            </a:cxnLst>
            <a:rect l="l" t="t" r="r" b="b"/>
            <a:pathLst>
              <a:path w="12192000" h="5652804">
                <a:moveTo>
                  <a:pt x="0" y="0"/>
                </a:moveTo>
                <a:lnTo>
                  <a:pt x="12192000" y="0"/>
                </a:lnTo>
                <a:lnTo>
                  <a:pt x="12192000" y="5652804"/>
                </a:lnTo>
                <a:lnTo>
                  <a:pt x="0" y="5652804"/>
                </a:lnTo>
                <a:close/>
              </a:path>
            </a:pathLst>
          </a:custGeom>
        </p:spPr>
      </p:pic>
      <p:sp>
        <p:nvSpPr>
          <p:cNvPr id="5" name="矩形 4"/>
          <p:cNvSpPr/>
          <p:nvPr/>
        </p:nvSpPr>
        <p:spPr>
          <a:xfrm>
            <a:off x="5859439" y="5977953"/>
            <a:ext cx="6096000" cy="923330"/>
          </a:xfrm>
          <a:prstGeom prst="rect">
            <a:avLst/>
          </a:prstGeom>
        </p:spPr>
        <p:txBody>
          <a:bodyPr>
            <a:spAutoFit/>
          </a:bodyPr>
          <a:lstStyle/>
          <a:p>
            <a:r>
              <a:rPr lang="en-US" altLang="zh-CN" dirty="0" err="1" smtClean="0"/>
              <a:t>Cleof</a:t>
            </a:r>
            <a:r>
              <a:rPr lang="en-US" altLang="zh-CN" dirty="0" smtClean="0"/>
              <a:t>(2022) </a:t>
            </a:r>
            <a:r>
              <a:rPr lang="en-US" altLang="zh-CN" i="1" dirty="0" smtClean="0"/>
              <a:t>Vehicular Blue Background.</a:t>
            </a:r>
            <a:r>
              <a:rPr lang="en-US" altLang="zh-CN" dirty="0" smtClean="0"/>
              <a:t> Available at: </a:t>
            </a:r>
          </a:p>
          <a:p>
            <a:r>
              <a:rPr lang="en-US" altLang="zh-CN" dirty="0" smtClean="0"/>
              <a:t>https://www.51pptmoban.com/zhuti/12290.html(Accessed: 1 April 2024).</a:t>
            </a:r>
            <a:endParaRPr lang="zh-CN" altLang="en-US" dirty="0"/>
          </a:p>
        </p:txBody>
      </p:sp>
    </p:spTree>
    <p:extLst>
      <p:ext uri="{BB962C8B-B14F-4D97-AF65-F5344CB8AC3E}">
        <p14:creationId xmlns:p14="http://schemas.microsoft.com/office/powerpoint/2010/main" val="24986653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lang="en-US" altLang="zh-CN" dirty="0">
                <a:latin typeface="Arial" panose="020B0604020202020204" pitchFamily="34" charset="0"/>
                <a:cs typeface="Arial" panose="020B0604020202020204" pitchFamily="34" charset="0"/>
              </a:rPr>
              <a:t>Analysis of Malicious Node Identification Algorithm of Internet of Vehicles under </a:t>
            </a:r>
            <a:r>
              <a:rPr lang="en-US" altLang="zh-CN" dirty="0" err="1">
                <a:latin typeface="Arial" panose="020B0604020202020204" pitchFamily="34" charset="0"/>
                <a:cs typeface="Arial" panose="020B0604020202020204" pitchFamily="34" charset="0"/>
              </a:rPr>
              <a:t>Blockchain</a:t>
            </a:r>
            <a:r>
              <a:rPr lang="en-US" altLang="zh-CN" dirty="0">
                <a:latin typeface="Arial" panose="020B0604020202020204" pitchFamily="34" charset="0"/>
                <a:cs typeface="Arial" panose="020B0604020202020204" pitchFamily="34" charset="0"/>
              </a:rPr>
              <a:t> Technology: A Case Study of Intelligent Technology in Automotive Engineering</a:t>
            </a:r>
            <a:endParaRPr lang="zh-CN" altLang="en-US" dirty="0">
              <a:latin typeface="Arial" panose="020B0604020202020204" pitchFamily="34" charset="0"/>
              <a:cs typeface="Arial" panose="020B0604020202020204" pitchFamily="34" charset="0"/>
            </a:endParaRPr>
          </a:p>
          <a:p>
            <a:r>
              <a:rPr lang="en-US" altLang="zh-CN" dirty="0" smtClean="0">
                <a:latin typeface="Arial" panose="020B0604020202020204" pitchFamily="34" charset="0"/>
                <a:cs typeface="Arial" panose="020B0604020202020204" pitchFamily="34" charset="0"/>
              </a:rPr>
              <a:t>A </a:t>
            </a:r>
            <a:r>
              <a:rPr lang="en-US" altLang="zh-CN" dirty="0" err="1">
                <a:latin typeface="Arial" panose="020B0604020202020204" pitchFamily="34" charset="0"/>
                <a:cs typeface="Arial" panose="020B0604020202020204" pitchFamily="34" charset="0"/>
              </a:rPr>
              <a:t>Noval</a:t>
            </a:r>
            <a:r>
              <a:rPr lang="en-US" altLang="zh-CN" dirty="0">
                <a:latin typeface="Arial" panose="020B0604020202020204" pitchFamily="34" charset="0"/>
                <a:cs typeface="Arial" panose="020B0604020202020204" pitchFamily="34" charset="0"/>
              </a:rPr>
              <a:t> and Efficient Three-Party Identity Authentication and Key Negotiation Protocol Based on Elliptic Curve Cryptography in </a:t>
            </a:r>
            <a:r>
              <a:rPr lang="en-US" altLang="zh-CN" dirty="0" smtClean="0">
                <a:latin typeface="Arial" panose="020B0604020202020204" pitchFamily="34" charset="0"/>
                <a:cs typeface="Arial" panose="020B0604020202020204" pitchFamily="34" charset="0"/>
              </a:rPr>
              <a:t>VANETs</a:t>
            </a:r>
          </a:p>
          <a:p>
            <a:r>
              <a:rPr lang="en-US" altLang="zh-CN" dirty="0">
                <a:latin typeface="Arial" panose="020B0604020202020204" pitchFamily="34" charset="0"/>
                <a:cs typeface="Arial" panose="020B0604020202020204" pitchFamily="34" charset="0"/>
              </a:rPr>
              <a:t>Secure Authentication Schemes for Vehicular </a:t>
            </a:r>
            <a:r>
              <a:rPr lang="en-US" altLang="zh-CN" dirty="0" err="1">
                <a:latin typeface="Arial" panose="020B0604020202020204" pitchFamily="34" charset="0"/>
                <a:cs typeface="Arial" panose="020B0604020202020204" pitchFamily="34" charset="0"/>
              </a:rPr>
              <a:t>Adhoc</a:t>
            </a:r>
            <a:r>
              <a:rPr lang="en-US" altLang="zh-CN" dirty="0">
                <a:latin typeface="Arial" panose="020B0604020202020204" pitchFamily="34" charset="0"/>
                <a:cs typeface="Arial" panose="020B0604020202020204" pitchFamily="34" charset="0"/>
              </a:rPr>
              <a:t> Networks: A </a:t>
            </a:r>
            <a:r>
              <a:rPr lang="en-US" altLang="zh-CN" dirty="0" smtClean="0">
                <a:latin typeface="Arial" panose="020B0604020202020204" pitchFamily="34" charset="0"/>
                <a:cs typeface="Arial" panose="020B0604020202020204" pitchFamily="34" charset="0"/>
              </a:rPr>
              <a:t>Survey</a:t>
            </a:r>
            <a:endParaRPr lang="en-US" altLang="zh-CN"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9071140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943537"/>
            <a:ext cx="1442923" cy="828539"/>
          </a:xfrm>
        </p:spPr>
        <p:txBody>
          <a:bodyPr>
            <a:normAutofit/>
          </a:bodyPr>
          <a:lstStyle/>
          <a:p>
            <a:r>
              <a:rPr lang="en-US" altLang="zh-CN" sz="2000" dirty="0" smtClean="0"/>
              <a:t>Generator :</a:t>
            </a:r>
            <a:endParaRPr lang="zh-CN" altLang="en-US" sz="2000" dirty="0"/>
          </a:p>
        </p:txBody>
      </p:sp>
      <p:sp>
        <p:nvSpPr>
          <p:cNvPr id="3" name="内容占位符 2"/>
          <p:cNvSpPr>
            <a:spLocks noGrp="1"/>
          </p:cNvSpPr>
          <p:nvPr>
            <p:ph idx="1"/>
          </p:nvPr>
        </p:nvSpPr>
        <p:spPr>
          <a:xfrm>
            <a:off x="838200" y="1825625"/>
            <a:ext cx="10515600" cy="5933712"/>
          </a:xfrm>
        </p:spPr>
        <p:txBody>
          <a:bodyPr>
            <a:normAutofit lnSpcReduction="10000"/>
          </a:bodyPr>
          <a:lstStyle/>
          <a:p>
            <a:pPr lvl="1"/>
            <a:r>
              <a:rPr lang="en-US" altLang="zh-CN" dirty="0"/>
              <a:t>System Initialization: The registry center generates a large prime number and constructs an elliptic curve, selecting a generator of order </a:t>
            </a:r>
            <a:r>
              <a:rPr lang="en-US" altLang="zh-CN" dirty="0" smtClean="0"/>
              <a:t>p. </a:t>
            </a:r>
            <a:r>
              <a:rPr lang="en-US" altLang="zh-CN" dirty="0"/>
              <a:t>It then chooses a random number as the system’s master key and generates the public parameter.</a:t>
            </a:r>
          </a:p>
          <a:p>
            <a:pPr lvl="1"/>
            <a:r>
              <a:rPr lang="en-US" altLang="zh-CN" dirty="0" smtClean="0"/>
              <a:t>Roadside Unit Registration: Roadside units register at the registration center to provide network resources. The registration center calculates specific values using the hash function and the master key to authenticate the roadside units.</a:t>
            </a:r>
          </a:p>
          <a:p>
            <a:pPr lvl="1"/>
            <a:r>
              <a:rPr lang="en-US" altLang="zh-CN" dirty="0" smtClean="0"/>
              <a:t>Vehicle Registration: Vehicle users register to acquire access rights4. The process involves generating random numbers and hash values to create authentication information, which is then sent to the vehicle terminal.</a:t>
            </a:r>
          </a:p>
          <a:p>
            <a:pPr lvl="1"/>
            <a:r>
              <a:rPr lang="en-US" altLang="zh-CN" dirty="0" smtClean="0"/>
              <a:t>Authentication </a:t>
            </a:r>
            <a:r>
              <a:rPr lang="en-US" altLang="zh-CN" dirty="0"/>
              <a:t>and Key Agreement: This phase involves several steps where the vehicle and roadside unit compute and exchange messages encrypted with their respective keys. The registry center verifies the authenticity of these messages and confirms the establishment of a secure session key.</a:t>
            </a:r>
          </a:p>
          <a:p>
            <a:pPr lvl="1"/>
            <a:r>
              <a:rPr lang="en-US" altLang="zh-CN" dirty="0" smtClean="0"/>
              <a:t>Password Upgrade: The protocol includes a mechanism for vehicle users to update their passwords independently without communicating with the roadside unit or the registry center, enhancing security.</a:t>
            </a:r>
            <a:r>
              <a:rPr lang="zh-CN" altLang="en-US" dirty="0" smtClean="0"/>
              <a:t>。</a:t>
            </a:r>
          </a:p>
          <a:p>
            <a:endParaRPr lang="zh-CN" altLang="en-US" dirty="0"/>
          </a:p>
        </p:txBody>
      </p:sp>
      <p:pic>
        <p:nvPicPr>
          <p:cNvPr id="4" name="图片 3"/>
          <p:cNvPicPr>
            <a:picLocks noChangeAspect="1"/>
          </p:cNvPicPr>
          <p:nvPr/>
        </p:nvPicPr>
        <p:blipFill>
          <a:blip r:embed="rId2"/>
          <a:stretch>
            <a:fillRect/>
          </a:stretch>
        </p:blipFill>
        <p:spPr>
          <a:xfrm>
            <a:off x="2149489" y="1018171"/>
            <a:ext cx="8554532" cy="679269"/>
          </a:xfrm>
          <a:prstGeom prst="rect">
            <a:avLst/>
          </a:prstGeom>
        </p:spPr>
      </p:pic>
      <p:sp>
        <p:nvSpPr>
          <p:cNvPr id="5" name="文本框 4"/>
          <p:cNvSpPr txBox="1"/>
          <p:nvPr/>
        </p:nvSpPr>
        <p:spPr>
          <a:xfrm>
            <a:off x="248194" y="120547"/>
            <a:ext cx="2032929" cy="769441"/>
          </a:xfrm>
          <a:prstGeom prst="rect">
            <a:avLst/>
          </a:prstGeom>
          <a:noFill/>
        </p:spPr>
        <p:txBody>
          <a:bodyPr wrap="none" rtlCol="0">
            <a:spAutoFit/>
          </a:bodyPr>
          <a:lstStyle/>
          <a:p>
            <a:r>
              <a:rPr lang="en-US" altLang="zh-CN" sz="4400" dirty="0" smtClean="0"/>
              <a:t>Paper 1</a:t>
            </a:r>
            <a:endParaRPr lang="zh-CN" altLang="en-US" sz="4400" dirty="0"/>
          </a:p>
        </p:txBody>
      </p:sp>
    </p:spTree>
    <p:extLst>
      <p:ext uri="{BB962C8B-B14F-4D97-AF65-F5344CB8AC3E}">
        <p14:creationId xmlns:p14="http://schemas.microsoft.com/office/powerpoint/2010/main" val="12854388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76498" y="221435"/>
            <a:ext cx="2375263" cy="392520"/>
          </a:xfrm>
        </p:spPr>
        <p:txBody>
          <a:bodyPr>
            <a:noAutofit/>
          </a:bodyPr>
          <a:lstStyle/>
          <a:p>
            <a:r>
              <a:rPr lang="en-US" altLang="zh-CN" sz="3600" dirty="0" smtClean="0"/>
              <a:t>Paper 2:</a:t>
            </a:r>
            <a:endParaRPr lang="zh-CN" altLang="en-US" sz="3600" dirty="0"/>
          </a:p>
        </p:txBody>
      </p:sp>
      <p:sp>
        <p:nvSpPr>
          <p:cNvPr id="3" name="内容占位符 2"/>
          <p:cNvSpPr>
            <a:spLocks noGrp="1"/>
          </p:cNvSpPr>
          <p:nvPr>
            <p:ph idx="1"/>
          </p:nvPr>
        </p:nvSpPr>
        <p:spPr>
          <a:xfrm>
            <a:off x="655320" y="767534"/>
            <a:ext cx="10515600" cy="5149940"/>
          </a:xfrm>
        </p:spPr>
        <p:txBody>
          <a:bodyPr>
            <a:normAutofit fontScale="92500" lnSpcReduction="20000"/>
          </a:bodyPr>
          <a:lstStyle/>
          <a:p>
            <a:r>
              <a:rPr lang="en-US" altLang="zh-CN" dirty="0"/>
              <a:t>CA stands for the Certification Authority, which is responsible for managing the registration and authentication of RSUs (Roadside Units) in the </a:t>
            </a:r>
            <a:r>
              <a:rPr lang="en-US" altLang="zh-CN" dirty="0" err="1"/>
              <a:t>blockchain</a:t>
            </a:r>
            <a:r>
              <a:rPr lang="en-US" altLang="zh-CN" dirty="0"/>
              <a:t>-based consensus mechanism for VANET </a:t>
            </a:r>
            <a:endParaRPr lang="en-US" altLang="zh-CN" dirty="0" smtClean="0"/>
          </a:p>
          <a:p>
            <a:r>
              <a:rPr lang="en-US" altLang="zh-CN" dirty="0" smtClean="0"/>
              <a:t>POS1 </a:t>
            </a:r>
            <a:r>
              <a:rPr lang="en-US" altLang="zh-CN" dirty="0"/>
              <a:t>algorithm refers to the new consensus mechanism introduced for VANET, where RSUs participate in the selection of bookkeeping nodes under this algorithm. RSUs need to register with the CA and submit a deposit to become candidates for the bookkeeping selection process </a:t>
            </a:r>
            <a:r>
              <a:rPr lang="en-US" altLang="zh-CN" dirty="0" smtClean="0"/>
              <a:t>The </a:t>
            </a:r>
            <a:r>
              <a:rPr lang="en-US" altLang="zh-CN" dirty="0"/>
              <a:t>algorithm involves creating energy value statistics for RSU candidates, eliminating those below a set threshold, and determining the equity value based on the assets or energy owned by the node </a:t>
            </a:r>
            <a:r>
              <a:rPr lang="en-US" altLang="zh-CN" dirty="0" smtClean="0"/>
              <a:t>The </a:t>
            </a:r>
            <a:r>
              <a:rPr lang="en-US" altLang="zh-CN" dirty="0"/>
              <a:t>mechanism also involves resetting accounting functions at specific intervals and selecting bookkeeping nodes accordingly </a:t>
            </a:r>
            <a:r>
              <a:rPr lang="en-US" altLang="zh-CN" dirty="0" smtClean="0"/>
              <a:t>The </a:t>
            </a:r>
            <a:r>
              <a:rPr lang="en-US" altLang="zh-CN" dirty="0"/>
              <a:t>consensus mechanism POS-I involves a series of steps where RSUs request to participate in the selection of bookkeeping nodes, deposit energy, calculate stake values, and ultimately select a committer peer based on stake values </a:t>
            </a:r>
            <a:r>
              <a:rPr lang="en-US" altLang="zh-CN" dirty="0" smtClean="0"/>
              <a:t>The </a:t>
            </a:r>
            <a:r>
              <a:rPr lang="en-US" altLang="zh-CN" dirty="0"/>
              <a:t>mechanism aims to ensure that RSUs receive enough energy returns to continue smoothly in the </a:t>
            </a:r>
            <a:r>
              <a:rPr lang="en-US" altLang="zh-CN" dirty="0" smtClean="0"/>
              <a:t>network</a:t>
            </a:r>
            <a:endParaRPr lang="zh-CN" altLang="en-US" dirty="0"/>
          </a:p>
        </p:txBody>
      </p:sp>
    </p:spTree>
    <p:extLst>
      <p:ext uri="{BB962C8B-B14F-4D97-AF65-F5344CB8AC3E}">
        <p14:creationId xmlns:p14="http://schemas.microsoft.com/office/powerpoint/2010/main" val="9284797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
          </p:nvPr>
        </p:nvSpPr>
        <p:spPr>
          <a:xfrm>
            <a:off x="1201783" y="156754"/>
            <a:ext cx="9144000" cy="757646"/>
          </a:xfrm>
        </p:spPr>
        <p:txBody>
          <a:bodyPr/>
          <a:lstStyle/>
          <a:p>
            <a:r>
              <a:rPr lang="en-US" altLang="zh-CN" dirty="0" smtClean="0"/>
              <a:t>VANETs include, Vehicular to Vehicular (V2V) Road-Side Units (RSU) and Trusted Authorities (TA)</a:t>
            </a:r>
            <a:endParaRPr lang="zh-CN" altLang="en-US" dirty="0"/>
          </a:p>
        </p:txBody>
      </p:sp>
      <p:pic>
        <p:nvPicPr>
          <p:cNvPr id="7" name="图片 6"/>
          <p:cNvPicPr>
            <a:picLocks noChangeAspect="1"/>
          </p:cNvPicPr>
          <p:nvPr/>
        </p:nvPicPr>
        <p:blipFill>
          <a:blip r:embed="rId2"/>
          <a:stretch>
            <a:fillRect/>
          </a:stretch>
        </p:blipFill>
        <p:spPr>
          <a:xfrm>
            <a:off x="43712" y="1268310"/>
            <a:ext cx="6548157" cy="4872003"/>
          </a:xfrm>
          <a:prstGeom prst="rect">
            <a:avLst/>
          </a:prstGeom>
        </p:spPr>
      </p:pic>
      <p:sp>
        <p:nvSpPr>
          <p:cNvPr id="8" name="文本框 7"/>
          <p:cNvSpPr txBox="1"/>
          <p:nvPr/>
        </p:nvSpPr>
        <p:spPr>
          <a:xfrm>
            <a:off x="0" y="6100354"/>
            <a:ext cx="11421716" cy="646331"/>
          </a:xfrm>
          <a:prstGeom prst="rect">
            <a:avLst/>
          </a:prstGeom>
          <a:noFill/>
        </p:spPr>
        <p:txBody>
          <a:bodyPr wrap="none" rtlCol="0">
            <a:spAutoFit/>
          </a:bodyPr>
          <a:lstStyle/>
          <a:p>
            <a:r>
              <a:rPr lang="en-CA" altLang="zh-CN" dirty="0" err="1" smtClean="0"/>
              <a:t>Jenefa</a:t>
            </a:r>
            <a:r>
              <a:rPr lang="en-CA" altLang="zh-CN" dirty="0" smtClean="0"/>
              <a:t>, J., Mary Anita</a:t>
            </a:r>
            <a:r>
              <a:rPr lang="en-US" altLang="zh-CN" dirty="0" smtClean="0"/>
              <a:t>(2022) </a:t>
            </a:r>
            <a:r>
              <a:rPr lang="en-US" altLang="zh-CN" i="1" dirty="0" smtClean="0"/>
              <a:t>Secure Authentication Schemes for Vehicular </a:t>
            </a:r>
            <a:r>
              <a:rPr lang="en-US" altLang="zh-CN" i="1" dirty="0" err="1" smtClean="0"/>
              <a:t>Adhoc</a:t>
            </a:r>
            <a:r>
              <a:rPr lang="en-US" altLang="zh-CN" i="1" dirty="0" smtClean="0"/>
              <a:t> Networks: A Survey.</a:t>
            </a:r>
            <a:r>
              <a:rPr lang="en-US" altLang="zh-CN" dirty="0" smtClean="0"/>
              <a:t> Available at: </a:t>
            </a:r>
          </a:p>
          <a:p>
            <a:r>
              <a:rPr lang="en-US" altLang="zh-CN" dirty="0" smtClean="0"/>
              <a:t>https://link.springer.com/article/10.1007/s11277-021-09118-3#citeas </a:t>
            </a:r>
            <a:r>
              <a:rPr lang="en-US" altLang="zh-CN" dirty="0"/>
              <a:t>(Accessed: 1</a:t>
            </a:r>
            <a:r>
              <a:rPr lang="en-US" altLang="zh-CN" dirty="0" smtClean="0"/>
              <a:t> </a:t>
            </a:r>
            <a:r>
              <a:rPr lang="en-US" altLang="zh-CN" dirty="0"/>
              <a:t>A</a:t>
            </a:r>
            <a:r>
              <a:rPr lang="en-US" altLang="zh-CN" dirty="0" smtClean="0"/>
              <a:t>pril 2024).</a:t>
            </a:r>
            <a:endParaRPr lang="zh-CN" altLang="en-US" dirty="0"/>
          </a:p>
        </p:txBody>
      </p:sp>
      <p:sp>
        <p:nvSpPr>
          <p:cNvPr id="2" name="文本框 1"/>
          <p:cNvSpPr txBox="1"/>
          <p:nvPr/>
        </p:nvSpPr>
        <p:spPr>
          <a:xfrm>
            <a:off x="6687403" y="1268310"/>
            <a:ext cx="5665046" cy="5078313"/>
          </a:xfrm>
          <a:prstGeom prst="rect">
            <a:avLst/>
          </a:prstGeom>
          <a:noFill/>
        </p:spPr>
        <p:txBody>
          <a:bodyPr wrap="square" rtlCol="0">
            <a:spAutoFit/>
          </a:bodyPr>
          <a:lstStyle/>
          <a:p>
            <a:r>
              <a:rPr lang="en-US" altLang="zh-CN" dirty="0"/>
              <a:t> DAPPA (Identity-Based Aggregate Signature Scheme). </a:t>
            </a:r>
            <a:r>
              <a:rPr lang="en-US" altLang="zh-CN" dirty="0" smtClean="0"/>
              <a:t>Aggregate </a:t>
            </a:r>
            <a:r>
              <a:rPr lang="en-US" altLang="zh-CN" dirty="0"/>
              <a:t>Signatures: </a:t>
            </a:r>
            <a:endParaRPr lang="en-US" altLang="zh-CN" dirty="0" smtClean="0"/>
          </a:p>
          <a:p>
            <a:r>
              <a:rPr lang="en-US" altLang="zh-CN" dirty="0" smtClean="0"/>
              <a:t>multiple </a:t>
            </a:r>
            <a:r>
              <a:rPr lang="en-US" altLang="zh-CN" dirty="0"/>
              <a:t>signatures are combined into a single signature </a:t>
            </a:r>
            <a:r>
              <a:rPr lang="en-US" altLang="zh-CN" dirty="0" smtClean="0"/>
              <a:t>for </a:t>
            </a:r>
            <a:r>
              <a:rPr lang="en-US" altLang="zh-CN" dirty="0"/>
              <a:t>efficient verification of multiple messages simultaneously</a:t>
            </a:r>
            <a:r>
              <a:rPr lang="en-US" altLang="zh-CN" dirty="0" smtClean="0"/>
              <a:t>.</a:t>
            </a:r>
            <a:r>
              <a:rPr lang="en-US" altLang="zh-CN" dirty="0"/>
              <a:t/>
            </a:r>
            <a:br>
              <a:rPr lang="en-US" altLang="zh-CN" dirty="0"/>
            </a:br>
            <a:r>
              <a:rPr lang="en-US" altLang="zh-CN" dirty="0"/>
              <a:t>Tamper-Proof Devices: The scheme addresses challenges related to ideal </a:t>
            </a:r>
            <a:r>
              <a:rPr lang="en-US" altLang="zh-CN" dirty="0" smtClean="0"/>
              <a:t>tamper-proof </a:t>
            </a:r>
            <a:r>
              <a:rPr lang="en-US" altLang="zh-CN" dirty="0"/>
              <a:t>devices by using realistic tamper-proof devices, </a:t>
            </a:r>
            <a:r>
              <a:rPr lang="en-US" altLang="zh-CN" dirty="0" smtClean="0"/>
              <a:t>enhancing </a:t>
            </a:r>
            <a:r>
              <a:rPr lang="en-US" altLang="zh-CN" dirty="0"/>
              <a:t>the security of the system</a:t>
            </a:r>
            <a:r>
              <a:rPr lang="en-US" altLang="zh-CN" dirty="0" smtClean="0"/>
              <a:t>.</a:t>
            </a:r>
            <a:r>
              <a:rPr lang="en-US" altLang="zh-CN" dirty="0"/>
              <a:t/>
            </a:r>
            <a:br>
              <a:rPr lang="en-US" altLang="zh-CN" dirty="0"/>
            </a:br>
            <a:r>
              <a:rPr lang="en-US" altLang="zh-CN" dirty="0"/>
              <a:t>Combination of Techniques: DAPPA combines key-based, certificate-based, and </a:t>
            </a:r>
            <a:r>
              <a:rPr lang="en-US" altLang="zh-CN" dirty="0" smtClean="0"/>
              <a:t>signature-based </a:t>
            </a:r>
            <a:r>
              <a:rPr lang="en-US" altLang="zh-CN" dirty="0"/>
              <a:t>authentication techniques to provide a comprehensive approach to authentication in VANETs</a:t>
            </a:r>
            <a:r>
              <a:rPr lang="en-US" altLang="zh-CN" dirty="0" smtClean="0"/>
              <a:t>.</a:t>
            </a:r>
            <a:r>
              <a:rPr lang="en-US" altLang="zh-CN" dirty="0"/>
              <a:t/>
            </a:r>
            <a:br>
              <a:rPr lang="en-US" altLang="zh-CN" dirty="0"/>
            </a:br>
            <a:r>
              <a:rPr lang="en-US" altLang="zh-CN" dirty="0"/>
              <a:t>Efficiency: By aggregating signatures and reducing the need to verify </a:t>
            </a:r>
            <a:r>
              <a:rPr lang="en-US" altLang="zh-CN" dirty="0" err="1" smtClean="0"/>
              <a:t>dividual</a:t>
            </a:r>
            <a:r>
              <a:rPr lang="en-US" altLang="zh-CN" dirty="0" smtClean="0"/>
              <a:t> </a:t>
            </a:r>
            <a:r>
              <a:rPr lang="en-US" altLang="zh-CN" dirty="0"/>
              <a:t>messages, </a:t>
            </a:r>
            <a:endParaRPr lang="en-US" altLang="zh-CN" dirty="0" smtClean="0"/>
          </a:p>
          <a:p>
            <a:r>
              <a:rPr lang="en-US" altLang="zh-CN" dirty="0" smtClean="0"/>
              <a:t>DAPPA </a:t>
            </a:r>
            <a:r>
              <a:rPr lang="en-US" altLang="zh-CN" dirty="0"/>
              <a:t>aims to reduce storage requirements and improve efficiency </a:t>
            </a:r>
            <a:r>
              <a:rPr lang="en-US" altLang="zh-CN" dirty="0" smtClean="0"/>
              <a:t>in message </a:t>
            </a:r>
            <a:r>
              <a:rPr lang="en-US" altLang="zh-CN" dirty="0"/>
              <a:t>verification.</a:t>
            </a:r>
          </a:p>
          <a:p>
            <a:endParaRPr lang="zh-CN" altLang="en-US" dirty="0"/>
          </a:p>
        </p:txBody>
      </p:sp>
    </p:spTree>
    <p:extLst>
      <p:ext uri="{BB962C8B-B14F-4D97-AF65-F5344CB8AC3E}">
        <p14:creationId xmlns:p14="http://schemas.microsoft.com/office/powerpoint/2010/main" val="99760539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TotalTime>
  <Words>459</Words>
  <Application>Microsoft Office PowerPoint</Application>
  <PresentationFormat>宽屏</PresentationFormat>
  <Paragraphs>24</Paragraphs>
  <Slides>5</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5</vt:i4>
      </vt:variant>
    </vt:vector>
  </HeadingPairs>
  <TitlesOfParts>
    <vt:vector size="9" baseType="lpstr">
      <vt:lpstr>等线</vt:lpstr>
      <vt:lpstr>等线 Light</vt:lpstr>
      <vt:lpstr>Arial</vt:lpstr>
      <vt:lpstr>Office 主题​​</vt:lpstr>
      <vt:lpstr>Efficent and secure balance for RSU and V2V in VAENTS </vt:lpstr>
      <vt:lpstr>PowerPoint 演示文稿</vt:lpstr>
      <vt:lpstr>Generator :</vt:lpstr>
      <vt:lpstr>Paper 2:</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wwww</dc:creator>
  <cp:lastModifiedBy>wwww</cp:lastModifiedBy>
  <cp:revision>14</cp:revision>
  <dcterms:created xsi:type="dcterms:W3CDTF">2024-04-01T05:56:53Z</dcterms:created>
  <dcterms:modified xsi:type="dcterms:W3CDTF">2024-04-05T07:57:54Z</dcterms:modified>
</cp:coreProperties>
</file>

<file path=docProps/thumbnail.jpeg>
</file>